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5" r:id="rId6"/>
    <p:sldId id="260" r:id="rId7"/>
    <p:sldId id="266" r:id="rId8"/>
    <p:sldId id="261" r:id="rId9"/>
    <p:sldId id="262" r:id="rId10"/>
    <p:sldId id="275" r:id="rId11"/>
    <p:sldId id="270" r:id="rId12"/>
    <p:sldId id="267" r:id="rId13"/>
    <p:sldId id="263" r:id="rId14"/>
    <p:sldId id="264" r:id="rId15"/>
    <p:sldId id="268" r:id="rId16"/>
    <p:sldId id="269" r:id="rId17"/>
    <p:sldId id="272" r:id="rId18"/>
    <p:sldId id="271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A384"/>
    <a:srgbClr val="C866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C786C4-896D-44A4-A663-6837DA973093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E0BBA-42D9-45ED-95D6-7262D12C23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755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0BBA-42D9-45ED-95D6-7262D12C235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8A40-3894-4937-908A-22CDF616151C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A38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E8A40-3894-4937-908A-22CDF616151C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07321-2E5B-43BD-9132-F08991430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6O6uRb1D38&amp;feature=related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kp0esidDr-c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0QddnMQiKg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://www.youtube.com/watch?v=ftEgxxd5VII&amp;feature=related" TargetMode="External"/><Relationship Id="rId4" Type="http://schemas.openxmlformats.org/officeDocument/2006/relationships/hyperlink" Target="http://www.youtube.com/watch?v=FgMKGIED4Yo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8RdvlNsQx-A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zi_uRY90R8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OtYz_3rkvPk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RNA STRUCTURE &amp; PROTEIN SYNTHESIS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 HOW PROTEINS ARE MADE</a:t>
            </a:r>
            <a:endParaRPr lang="en-US" dirty="0"/>
          </a:p>
        </p:txBody>
      </p:sp>
      <p:pic>
        <p:nvPicPr>
          <p:cNvPr id="4" name="Picture 3" descr="RNA pictur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4350774"/>
            <a:ext cx="1905000" cy="25072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Steps of Translation Continued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143000"/>
            <a:ext cx="83058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On one end of the tRNA is the amino acid which is specified by the codon on the mRNA.</a:t>
            </a: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On the other end of the tRNA is the anti-codon – this is complimentary to the codon on the mRNA .</a:t>
            </a: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Example:  codon for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methionine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is AUG (on the mRNA) and the anti-codon is UAC (on the tRNA).</a:t>
            </a:r>
          </a:p>
          <a:p>
            <a:pPr lvl="2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This is the “start” codon for protein synthesis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Steps of Translation Continued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219200"/>
            <a:ext cx="7467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peptide bond is formed between the amino acids to create the growing protein.</a:t>
            </a:r>
          </a:p>
          <a:p>
            <a:pPr lvl="0">
              <a:buBlip>
                <a:blip r:embed="rId3"/>
              </a:buBlip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When a stop codon is reached, the newly formed protein is released.</a:t>
            </a:r>
          </a:p>
          <a:p>
            <a:endParaRPr lang="en-US" sz="3200" dirty="0"/>
          </a:p>
        </p:txBody>
      </p:sp>
      <p:pic>
        <p:nvPicPr>
          <p:cNvPr id="6" name="Picture 5" descr="protein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4600" y="4165854"/>
            <a:ext cx="3733800" cy="24909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TRANSLATION</a:t>
            </a:r>
            <a:endParaRPr lang="en-US" dirty="0"/>
          </a:p>
        </p:txBody>
      </p:sp>
      <p:pic>
        <p:nvPicPr>
          <p:cNvPr id="4" name="Picture 3" descr="TransferRN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7400" y="1295400"/>
            <a:ext cx="5153025" cy="4962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533400"/>
            <a:ext cx="83058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>
                <a:latin typeface="Times New Roman" pitchFamily="18" charset="0"/>
                <a:cs typeface="Times New Roman" pitchFamily="18" charset="0"/>
              </a:rPr>
              <a:t>Genes and Proteins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Genes contain the code for making proteins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Proteins are responsible for regulating EVERYTHING that happens in an organism.</a:t>
            </a: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Enzymes are proteins that catalyze and regulate chemical reactions.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Enzymes determine blood type.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Proteins make up the immune system and its response to infectious agents.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Proteins regulate growth and development of an organism.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457200"/>
            <a:ext cx="7620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latin typeface="Times New Roman" pitchFamily="18" charset="0"/>
                <a:cs typeface="Times New Roman" pitchFamily="18" charset="0"/>
              </a:rPr>
              <a:t>12-4 MUTATIONS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> </a:t>
            </a:r>
          </a:p>
          <a:p>
            <a:pPr marL="514350" lvl="0" indent="-514350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Mutation – sudden change in the DNA sequence.</a:t>
            </a:r>
          </a:p>
          <a:p>
            <a:pPr marL="514350" indent="-51435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lvl="0" indent="-514350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Gene mutations result from changes in a single gene.</a:t>
            </a:r>
          </a:p>
          <a:p>
            <a:pPr marL="514350" indent="-51435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lvl="0" indent="-514350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Chromosomal mutations result from changes in the whole chromosome.</a:t>
            </a:r>
          </a:p>
          <a:p>
            <a:pPr marL="342900" indent="-342900">
              <a:buBlip>
                <a:blip r:embed="rId3"/>
              </a:buBlip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838200"/>
            <a:ext cx="65532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b="1" u="sng" dirty="0" smtClean="0"/>
              <a:t>POINT MUTATION</a:t>
            </a:r>
          </a:p>
          <a:p>
            <a:pPr lvl="0"/>
            <a:endParaRPr lang="en-US" dirty="0" smtClean="0"/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Point mutation – Occur at a single base in a DNA sequence (affect only 1 nucleotide).</a:t>
            </a:r>
          </a:p>
          <a:p>
            <a:pPr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Substitute one base for another.</a:t>
            </a:r>
          </a:p>
          <a:p>
            <a:pPr lvl="0"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Change only one amino acid in a protein.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Easily repaired</a:t>
            </a:r>
          </a:p>
          <a:p>
            <a:pPr>
              <a:buBlip>
                <a:blip r:embed="rId4"/>
              </a:buBlip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228600"/>
            <a:ext cx="7772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MUTATIONS</a:t>
            </a:r>
          </a:p>
          <a:p>
            <a:pPr lv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Frameshift mutation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Occurs when the entire protein is affected because of an insertion or deletion.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Insertion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 A base is inserted and every amino acid after the insertion is changed.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Deletion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A base is removed and every amino acid after the deletion is changed.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This changes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entire protein, usually making the protein useless.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See Fig. 12-19, pg. 307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MUTATIONS</a:t>
            </a:r>
            <a:endParaRPr lang="en-US" dirty="0"/>
          </a:p>
        </p:txBody>
      </p:sp>
      <p:pic>
        <p:nvPicPr>
          <p:cNvPr id="4" name="Picture 3" descr="BRACA gene mutatio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0800" y="1219200"/>
            <a:ext cx="3962400" cy="5111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rmAutofit/>
          </a:bodyPr>
          <a:lstStyle/>
          <a:p>
            <a:pPr lvl="0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Chromosomal mutations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990600"/>
            <a:ext cx="86868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Change in the number or structure of chromosomes – 4 types.</a:t>
            </a: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Deletion – loss of all or part of a chromosome</a:t>
            </a: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Duplication – Chromosome is repeated.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Inversion – Piece of the chromosome breaks off and is put back in reverse (it is backwards).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Translocation – Part of one chromosome breaks off and attaches to another, non-homologous chromosome.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See Fig. 12-20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CHROMOSOMAL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4114800" cy="1143001"/>
          </a:xfrm>
        </p:spPr>
        <p:txBody>
          <a:bodyPr>
            <a:normAutofit fontScale="47500" lnSpcReduction="20000"/>
          </a:bodyPr>
          <a:lstStyle/>
          <a:p>
            <a:endParaRPr lang="en-US" dirty="0" smtClean="0">
              <a:hlinkClick r:id="rId3"/>
            </a:endParaRPr>
          </a:p>
          <a:p>
            <a:endParaRPr lang="en-US" sz="46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en-US" sz="5800" dirty="0" smtClean="0">
                <a:latin typeface="Times New Roman" pitchFamily="18" charset="0"/>
                <a:cs typeface="Times New Roman" pitchFamily="18" charset="0"/>
                <a:hlinkClick r:id="rId3"/>
              </a:rPr>
              <a:t>Genetics Paradise</a:t>
            </a:r>
            <a:endParaRPr lang="en-US" sz="5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6002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4"/>
              </a:rPr>
              <a:t>Chromosomal Mutation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3733800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5"/>
              </a:rPr>
              <a:t>Chromosomal Disorders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Chromosomal Disorder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86400" y="1295400"/>
            <a:ext cx="3048000" cy="2552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62600" y="3962400"/>
            <a:ext cx="327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Isaac was born premature and weighed only 2 pounds 8 ounces. At a week old we discovered that he was born with a very rare chromosomal disorder with a deletion off of chromosome 10q and a duplication of chromosome 14q.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	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coded DNA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instructions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control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making of proteins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First step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decode the genes: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Copy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DNA into RNA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lvl="0" indent="0">
              <a:spcBef>
                <a:spcPts val="0"/>
              </a:spcBef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RNA carries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DNA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code to make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proteins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RNA carries the code from the nucleus to the cytoplasm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WEIRD MUTATIONS</a:t>
            </a:r>
            <a:endParaRPr lang="en-US" dirty="0"/>
          </a:p>
        </p:txBody>
      </p:sp>
      <p:pic>
        <p:nvPicPr>
          <p:cNvPr id="4" name="Picture 3" descr="three-headed do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0" y="1524000"/>
            <a:ext cx="4572000" cy="4772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457200"/>
            <a:ext cx="8001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>
                <a:latin typeface="Times New Roman" pitchFamily="18" charset="0"/>
                <a:cs typeface="Times New Roman" pitchFamily="18" charset="0"/>
              </a:rPr>
              <a:t>Structure of RNA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Long chain of nucleotides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Made of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RIBOSE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sugar, phosphate &amp; 4 bases</a:t>
            </a: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base uracil takes the place of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thymine</a:t>
            </a: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Single stranded</a:t>
            </a: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It is a copy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of a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SINGLE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gene found on DNA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381000"/>
            <a:ext cx="762000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>
                <a:latin typeface="Times New Roman" pitchFamily="18" charset="0"/>
                <a:cs typeface="Times New Roman" pitchFamily="18" charset="0"/>
              </a:rPr>
              <a:t>Types of </a:t>
            </a: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RNA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/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3 types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RNA:  See Fig. 12-12, pg. 300</a:t>
            </a: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messenger RNA (mRNA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transfer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RNA (tRNA)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ribosomal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RNA (rRNA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mRNA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– carries the instructions from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single gene on DNA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the making of proteins.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tRNA – brings the proper amino acid to the mRNA.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rRNA – makes up the ribosomes – ribosomes “hold” the mRNA in place so it can be “read”</a:t>
            </a:r>
          </a:p>
          <a:p>
            <a:pPr>
              <a:buBlip>
                <a:blip r:embed="rId3"/>
              </a:buBlip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304800"/>
            <a:ext cx="624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Times New Roman" pitchFamily="18" charset="0"/>
                <a:cs typeface="Times New Roman" pitchFamily="18" charset="0"/>
                <a:hlinkClick r:id="rId3"/>
              </a:rPr>
              <a:t>DNA to RNA</a:t>
            </a:r>
            <a:endParaRPr lang="en-US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mRNA-color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5200" y="1600200"/>
            <a:ext cx="2095500" cy="3343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r>
              <a:rPr lang="en-US" sz="3600" b="1" u="sng" dirty="0">
                <a:latin typeface="Times New Roman" pitchFamily="18" charset="0"/>
                <a:cs typeface="Times New Roman" pitchFamily="18" charset="0"/>
              </a:rPr>
              <a:t>Transcription – See Fig. 12-14, pg. 301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856357"/>
            <a:ext cx="79248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Transcription – process where a sequence of DNA is copied into mRNA.</a:t>
            </a:r>
          </a:p>
          <a:p>
            <a:pPr lvl="0"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RNA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Polymerase – enzyme which is needed to copy the RNA.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PROCESS: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1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RNA Polymerase binds to DNA and separates (unzips) the DNA strands.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1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RNA Polymerase uses one strand of DNA as a template for the mRNA.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1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Base pairing creates a single-stranded mRNA which now carries the “code” for making a protein.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3"/>
              </a:rPr>
              <a:t>TRANSCRIPTION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 descr="Transcriptio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81200" y="1371600"/>
            <a:ext cx="5048250" cy="5124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381000"/>
            <a:ext cx="79248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Translation – See Fig. 12-18, pg. 305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Process where tRNA brings amino acids to the mRNA located on the ribosomes to create a protein (polypeptide).</a:t>
            </a: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Decoding of a mRNA into a polypeptide chain.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cell uses the information from the mRNA  to produce proteins.</a:t>
            </a:r>
          </a:p>
          <a:p>
            <a:pPr lv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Before translation – mRNA is transcribed in the nucleus and then released to the cytoplasm.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> </a:t>
            </a:r>
            <a:endParaRPr lang="en-US" sz="11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228600"/>
            <a:ext cx="81534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b="1" u="sng" dirty="0" smtClean="0">
                <a:latin typeface="Times New Roman" pitchFamily="18" charset="0"/>
                <a:cs typeface="Times New Roman" pitchFamily="18" charset="0"/>
              </a:rPr>
              <a:t>STEPS OF TRANSLATION</a:t>
            </a:r>
          </a:p>
          <a:p>
            <a:pPr lvl="0" algn="ctr"/>
            <a:endParaRPr lang="en-US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Begins when mRNA attaches to the ribosome.</a:t>
            </a: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mRNA is held by the ribosome, exposing the codon </a:t>
            </a:r>
          </a:p>
          <a:p>
            <a:pPr lvl="2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three nitrogen bases that represent an amino acid.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tRNA brings the amino acid called for by the codon on mRNA and attaches it to the growing polypeptide (protein) chain.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</TotalTime>
  <Words>436</Words>
  <Application>Microsoft Office PowerPoint</Application>
  <PresentationFormat>On-screen Show (4:3)</PresentationFormat>
  <Paragraphs>155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RNA STRUCTURE &amp; PROTEIN SYNTHESIS</vt:lpstr>
      <vt:lpstr>INTRODUCTION </vt:lpstr>
      <vt:lpstr>PowerPoint Presentation</vt:lpstr>
      <vt:lpstr>PowerPoint Presentation</vt:lpstr>
      <vt:lpstr>PowerPoint Presentation</vt:lpstr>
      <vt:lpstr>Transcription – See Fig. 12-14, pg. 301 </vt:lpstr>
      <vt:lpstr>TRANSCRIPTION </vt:lpstr>
      <vt:lpstr>PowerPoint Presentation</vt:lpstr>
      <vt:lpstr>PowerPoint Presentation</vt:lpstr>
      <vt:lpstr>Steps of Translation Continued</vt:lpstr>
      <vt:lpstr>Steps of Translation Continued</vt:lpstr>
      <vt:lpstr>TRANSLATION</vt:lpstr>
      <vt:lpstr>PowerPoint Presentation</vt:lpstr>
      <vt:lpstr>PowerPoint Presentation</vt:lpstr>
      <vt:lpstr>PowerPoint Presentation</vt:lpstr>
      <vt:lpstr>PowerPoint Presentation</vt:lpstr>
      <vt:lpstr>MUTATIONS</vt:lpstr>
      <vt:lpstr>Chromosomal mutations  </vt:lpstr>
      <vt:lpstr>CHROMOSOMAL MUTATIONS</vt:lpstr>
      <vt:lpstr>WEIRD MUTATIONS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Sally</dc:creator>
  <cp:lastModifiedBy>Sally Collins</cp:lastModifiedBy>
  <cp:revision>26</cp:revision>
  <dcterms:created xsi:type="dcterms:W3CDTF">2010-03-04T12:27:18Z</dcterms:created>
  <dcterms:modified xsi:type="dcterms:W3CDTF">2012-03-12T15:54:03Z</dcterms:modified>
</cp:coreProperties>
</file>